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.萍方-简" panose="020B0400000000000000" pitchFamily="34" charset="-122"/>
      <p:regular r:id="rId13"/>
    </p:embeddedFont>
    <p:embeddedFont>
      <p:font typeface="等线" panose="02010600030101010101" pitchFamily="2" charset="-122"/>
      <p:regular r:id="rId14"/>
      <p:bold r:id="rId15"/>
    </p:embeddedFont>
    <p:embeddedFont>
      <p:font typeface="等线 Light" panose="02010600030101010101" pitchFamily="2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80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B24A1-CA78-4274-9E31-957723319933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6B83A-74E3-4FBF-8D30-245874514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450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D8D4E-D947-37BE-BBA0-593A6E716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EB352D-BC9C-49F3-433E-02A4CB433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013D40-9570-1778-600B-A6BA8D40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E04265-2892-711E-0847-EDD9422A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D3A00E-01CE-5CCF-5A14-77C8A2C6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06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76B8E-95EE-F6AD-1B9F-47CE34D9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E343DB-D1D5-B48F-0374-75CC7500A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1F9D9-CEDB-12E6-2B9B-045497A7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FC5015-BDB0-3B5C-074F-9FBF9051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399B69-22C6-FEA2-01D1-D630FBB8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48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C9F03B-BFCE-6F56-BC8C-8EAD298B3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7FBF0-8327-3667-EA0A-D809C60D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576B39-4A30-5DAD-0722-68EABFB5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C481E-A6A1-B457-F975-98F81BB5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08C37-6483-4D7E-D559-6DA5D24A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89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44AB8-721F-2F1A-C9D6-382B7491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3FB3D-6B37-D374-1194-D7E47C85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D8B1C-CB50-F7E1-29DB-15F290AC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BFCAE2-509C-5086-367B-C8685F83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2C746-87DF-A428-F5EA-21E47211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9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08AD4-2BE0-4473-8D51-55DD41EA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F0F835-FFAB-293F-37AA-A813912FB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89521C-2F7F-8E97-8749-3A5A8553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32577-A7BF-60FD-83A8-0C95C575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F959B-2503-7F7A-1BDF-753A0A4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0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E1FD4-7247-4195-845D-078581FC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8E27B-5962-70F4-145E-419108EFC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98B8A6-0609-194A-1C0A-24C7488C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6C99B9-CBA8-1522-DCB2-9FEDB74C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7D8136-5824-6DFD-65E3-7DF4C329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E7D1FB-61AD-9E8C-B8CB-76940D5B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4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00CC2-871F-DF85-3452-438140C0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4A1666-A12C-247C-96C0-02268D1F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26B306-8F52-5AA4-4FA5-22344671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71EADE-1E79-C85F-192A-FF17494A5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7D7B85-B5B8-59E0-1B05-9289FBF24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B25DDE-97E7-CB2F-D4B2-F7514884D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F549A6-4D8F-165D-D19C-C3ED4694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C36251-72FD-B700-6812-A9FC83A5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3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21691-0218-7266-D9AD-A76BF5D4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F98F26-292E-AB7C-F812-7F76E985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A88966-F170-44D0-0962-32BFA474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68B5E-FD5D-0E64-F7D3-B49C276F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AFDE14-FEE2-703E-E9B9-820EBB80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6FF6BD-BB39-7674-4994-6651EF8E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D5B669-54C3-01A8-B2ED-D1B9F0FE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1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5C007-6B31-A3E9-1EF2-B6606B09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6B7C1-4C5F-54DC-FA97-8D9D19F35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2FC37D-A788-8AFE-5573-347EA80A8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CA2CAE-1730-CC89-B8D3-E3462F52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404435-C5F7-9DAD-8FD2-8E5C32BF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C3C13-91EA-0066-CC9C-99B4EE48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00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AF252-B0AC-61E7-16B0-8C11AB17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51ED26-A31B-9929-B202-4C57D28B4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037E6C-E183-0584-DF9A-66A8AE306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3220D-1C26-93D7-08B4-027320DE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340AB9-D26F-5784-278D-97B9EC4B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90B070-29A6-3AC6-FC88-CFE7BF0C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5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06092C-00E4-DAE5-D820-CA19B194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0E1EA1-297A-20CA-7045-911BAC5DA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1F262E-4C88-5E34-AA00-0EF945B8B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4FF7E-3616-4FBD-8A98-8C552E1C924F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C0D6A-2691-A610-01CD-3C5B63349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FD9D4-1D50-7FDA-D91A-FA9FFEBB1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36990-4BAD-406D-8B15-C5004ED441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0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B54FF2-F4C6-0AA8-2D9C-020BE000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93" y="4831735"/>
            <a:ext cx="4230480" cy="499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A1119F-78D3-5B32-5D48-ED6841B4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608" y="936798"/>
            <a:ext cx="7754784" cy="33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2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FD079-5AFB-CF1F-2D65-9773458F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05B87FA-0937-D305-0521-3698B8B1CC55}"/>
              </a:ext>
            </a:extLst>
          </p:cNvPr>
          <p:cNvSpPr txBox="1"/>
          <p:nvPr/>
        </p:nvSpPr>
        <p:spPr>
          <a:xfrm>
            <a:off x="213360" y="468733"/>
            <a:ext cx="755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.萍方-简" panose="020B0400000000000000" pitchFamily="34" charset="-122"/>
                <a:ea typeface=".萍方-简" panose="020B0400000000000000" pitchFamily="34" charset="-122"/>
              </a:rPr>
              <a:t>三、</a:t>
            </a:r>
            <a:r>
              <a:rPr lang="en-US" altLang="zh-CN" sz="40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000">
                <a:latin typeface=".萍方-简" panose="020B0400000000000000" pitchFamily="34" charset="-122"/>
                <a:ea typeface=".萍方-简" panose="020B0400000000000000" pitchFamily="34" charset="-122"/>
              </a:rPr>
              <a:t>在大型公司中的应用</a:t>
            </a:r>
            <a:endParaRPr lang="en-US" altLang="zh-CN" sz="40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492E5F-4333-5983-0D5F-4B81DED7652B}"/>
              </a:ext>
            </a:extLst>
          </p:cNvPr>
          <p:cNvSpPr txBox="1"/>
          <p:nvPr/>
        </p:nvSpPr>
        <p:spPr>
          <a:xfrm>
            <a:off x="381000" y="1176619"/>
            <a:ext cx="65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latin typeface=".萍方-简" panose="020B0400000000000000" pitchFamily="34" charset="-122"/>
                <a:ea typeface=".萍方-简" panose="020B0400000000000000" pitchFamily="34" charset="-122"/>
              </a:rPr>
              <a:t>（</a:t>
            </a:r>
            <a:r>
              <a:rPr lang="en-US" altLang="zh-CN" sz="1600" b="1">
                <a:latin typeface=".萍方-简" panose="020B0400000000000000" pitchFamily="34" charset="-122"/>
                <a:ea typeface=".萍方-简" panose="020B0400000000000000" pitchFamily="34" charset="-122"/>
              </a:rPr>
              <a:t>1</a:t>
            </a:r>
            <a:r>
              <a:rPr lang="zh-CN" altLang="en-US" sz="1600" b="1">
                <a:latin typeface=".萍方-简" panose="020B0400000000000000" pitchFamily="34" charset="-122"/>
                <a:ea typeface=".萍方-简" panose="020B0400000000000000" pitchFamily="34" charset="-122"/>
              </a:rPr>
              <a:t>）程序验证与软件安全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Microsoft Research: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Z3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是 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Windows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驱动、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Hyper-V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、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.NET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等系统软件验证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如 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SAGE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（漏洞挖掘框架）、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SLAM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（静态程序验证）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Facebook / Meta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Z3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用于静态分析 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JavaScript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、自动修复代码缺陷</a:t>
            </a:r>
          </a:p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05073C-0BC7-D04F-AB76-1AB4333446D0}"/>
              </a:ext>
            </a:extLst>
          </p:cNvPr>
          <p:cNvSpPr txBox="1"/>
          <p:nvPr/>
        </p:nvSpPr>
        <p:spPr>
          <a:xfrm>
            <a:off x="6369050" y="2585323"/>
            <a:ext cx="6089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latin typeface=".萍方-简" panose="020B0400000000000000" pitchFamily="34" charset="-122"/>
                <a:ea typeface=".萍方-简" panose="020B0400000000000000" pitchFamily="34" charset="-122"/>
              </a:rPr>
              <a:t>（</a:t>
            </a:r>
            <a:r>
              <a:rPr lang="en-US" altLang="zh-CN" sz="1600" b="1">
                <a:latin typeface=".萍方-简" panose="020B0400000000000000" pitchFamily="34" charset="-122"/>
                <a:ea typeface=".萍方-简" panose="020B0400000000000000" pitchFamily="34" charset="-122"/>
              </a:rPr>
              <a:t>3</a:t>
            </a:r>
            <a:r>
              <a:rPr lang="zh-CN" altLang="en-US" sz="1600" b="1">
                <a:latin typeface=".萍方-简" panose="020B0400000000000000" pitchFamily="34" charset="-122"/>
                <a:ea typeface=".萍方-简" panose="020B0400000000000000" pitchFamily="34" charset="-122"/>
              </a:rPr>
              <a:t>）组合优化与规划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公司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/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案例：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Google / DeepMind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Rush Hour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、路径规划、交通优化、物流调度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Amazon / Uber / Lyft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物流调度、包裹分拣、车队路径优化</a:t>
            </a:r>
          </a:p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C946D4-ABC0-D0CD-DCC1-ACD57A1E33D0}"/>
              </a:ext>
            </a:extLst>
          </p:cNvPr>
          <p:cNvSpPr txBox="1"/>
          <p:nvPr/>
        </p:nvSpPr>
        <p:spPr>
          <a:xfrm>
            <a:off x="381000" y="4272677"/>
            <a:ext cx="65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latin typeface=".萍方-简" panose="020B0400000000000000" pitchFamily="34" charset="-122"/>
                <a:ea typeface=".萍方-简" panose="020B0400000000000000" pitchFamily="34" charset="-122"/>
              </a:rPr>
              <a:t>（</a:t>
            </a:r>
            <a:r>
              <a:rPr lang="en-US" altLang="zh-CN" sz="1600" b="1">
                <a:latin typeface=".萍方-简" panose="020B0400000000000000" pitchFamily="34" charset="-122"/>
                <a:ea typeface=".萍方-简" panose="020B0400000000000000" pitchFamily="34" charset="-122"/>
              </a:rPr>
              <a:t>2</a:t>
            </a:r>
            <a:r>
              <a:rPr lang="zh-CN" altLang="en-US" sz="1600" b="1">
                <a:latin typeface=".萍方-简" panose="020B0400000000000000" pitchFamily="34" charset="-122"/>
                <a:ea typeface=".萍方-简" panose="020B0400000000000000" pitchFamily="34" charset="-122"/>
              </a:rPr>
              <a:t>）硬件设计与形式化验证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公司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/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案例：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Intel / AMD / ARM</a:t>
            </a:r>
            <a:endParaRPr lang="zh-CN" altLang="en-US" sz="16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用 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Z3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验证处理器流水线、缓存一致性协议、指令集约束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Xilinx / NVIDIA</a:t>
            </a:r>
            <a:endParaRPr lang="zh-CN" altLang="en-US" sz="16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FPGA / GPU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设计中验证硬件控制逻辑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4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E44E-1B19-9A2F-2C5B-A4AEAFA1D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765E3B-43BD-1602-D62B-C6A498F84159}"/>
              </a:ext>
            </a:extLst>
          </p:cNvPr>
          <p:cNvSpPr txBox="1"/>
          <p:nvPr/>
        </p:nvSpPr>
        <p:spPr>
          <a:xfrm>
            <a:off x="494453" y="1809186"/>
            <a:ext cx="4016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一、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的介绍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91D1F6-8141-7A4F-D1F1-89DBA4F5AD8C}"/>
              </a:ext>
            </a:extLst>
          </p:cNvPr>
          <p:cNvSpPr txBox="1"/>
          <p:nvPr/>
        </p:nvSpPr>
        <p:spPr>
          <a:xfrm>
            <a:off x="494453" y="3514020"/>
            <a:ext cx="6488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atin typeface=".萍方-简" panose="020B0400000000000000" pitchFamily="34" charset="-122"/>
                <a:ea typeface=".萍方-简" panose="020B0400000000000000" pitchFamily="34" charset="-122"/>
              </a:defRPr>
            </a:lvl1pPr>
          </a:lstStyle>
          <a:p>
            <a:r>
              <a:rPr lang="zh-CN" altLang="en-US"/>
              <a:t>二、</a:t>
            </a:r>
            <a:r>
              <a:rPr lang="en-US" altLang="zh-CN"/>
              <a:t>Z3</a:t>
            </a:r>
            <a:r>
              <a:rPr lang="zh-CN" altLang="en-US"/>
              <a:t>的基础应用</a:t>
            </a:r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01AF40-D503-8E2E-4201-23D391D89DB0}"/>
              </a:ext>
            </a:extLst>
          </p:cNvPr>
          <p:cNvSpPr txBox="1"/>
          <p:nvPr/>
        </p:nvSpPr>
        <p:spPr>
          <a:xfrm>
            <a:off x="494453" y="5218854"/>
            <a:ext cx="755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.萍方-简" panose="020B0400000000000000" pitchFamily="34" charset="-122"/>
                <a:ea typeface=".萍方-简" panose="020B0400000000000000" pitchFamily="34" charset="-122"/>
              </a:rPr>
              <a:t>三、</a:t>
            </a:r>
            <a:r>
              <a:rPr lang="en-US" altLang="zh-CN" sz="40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000">
                <a:latin typeface=".萍方-简" panose="020B0400000000000000" pitchFamily="34" charset="-122"/>
                <a:ea typeface=".萍方-简" panose="020B0400000000000000" pitchFamily="34" charset="-122"/>
              </a:rPr>
              <a:t>在大型公司中的应用</a:t>
            </a:r>
            <a:endParaRPr lang="en-US" altLang="zh-CN" sz="40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188F6C-2236-63CF-4EC0-85A3240CEBE7}"/>
              </a:ext>
            </a:extLst>
          </p:cNvPr>
          <p:cNvSpPr txBox="1"/>
          <p:nvPr/>
        </p:nvSpPr>
        <p:spPr>
          <a:xfrm>
            <a:off x="494453" y="501226"/>
            <a:ext cx="4253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39780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6D572-1FA2-6A25-B77E-E7B19272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A89440-A64F-C929-9FB6-52FE66522541}"/>
              </a:ext>
            </a:extLst>
          </p:cNvPr>
          <p:cNvSpPr txBox="1"/>
          <p:nvPr/>
        </p:nvSpPr>
        <p:spPr>
          <a:xfrm>
            <a:off x="365761" y="1551094"/>
            <a:ext cx="3881120" cy="25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一个推理题如下：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三个线索：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A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在下午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点还在图书馆。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从图书馆到案发现场要走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30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分钟。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案发时间是下午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3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点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15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分。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问：</a:t>
            </a:r>
            <a:r>
              <a:rPr lang="en-US" altLang="zh-CN">
                <a:latin typeface=".萍方-简" panose="020B0400000000000000" pitchFamily="34" charset="-122"/>
                <a:ea typeface=".萍方-简" panose="020B0400000000000000" pitchFamily="34" charset="-122"/>
              </a:rPr>
              <a:t>A</a:t>
            </a:r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有可能是凶手吗？</a:t>
            </a:r>
            <a:endParaRPr lang="en-US" altLang="zh-CN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DFA7D9-C947-ABDF-39D2-71131961F8A1}"/>
              </a:ext>
            </a:extLst>
          </p:cNvPr>
          <p:cNvSpPr txBox="1"/>
          <p:nvPr/>
        </p:nvSpPr>
        <p:spPr>
          <a:xfrm>
            <a:off x="230293" y="258092"/>
            <a:ext cx="4016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一、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的介绍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88ED7D-8095-4A0A-12D7-C5E37C1E565E}"/>
              </a:ext>
            </a:extLst>
          </p:cNvPr>
          <p:cNvGrpSpPr/>
          <p:nvPr/>
        </p:nvGrpSpPr>
        <p:grpSpPr>
          <a:xfrm>
            <a:off x="365762" y="4328498"/>
            <a:ext cx="4016588" cy="1861604"/>
            <a:chOff x="365762" y="4328498"/>
            <a:chExt cx="4016588" cy="1861604"/>
          </a:xfrm>
        </p:grpSpPr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292E3528-7E3B-DA7B-BFE9-9451AD27C491}"/>
                </a:ext>
              </a:extLst>
            </p:cNvPr>
            <p:cNvSpPr/>
            <p:nvPr/>
          </p:nvSpPr>
          <p:spPr>
            <a:xfrm>
              <a:off x="2047517" y="4328498"/>
              <a:ext cx="382138" cy="97840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81F3243-E1CD-D6A6-542F-927180EB3636}"/>
                </a:ext>
              </a:extLst>
            </p:cNvPr>
            <p:cNvSpPr txBox="1"/>
            <p:nvPr/>
          </p:nvSpPr>
          <p:spPr>
            <a:xfrm>
              <a:off x="365762" y="5820770"/>
              <a:ext cx="40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如果线索上千条，靠人脑处理则很难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DC6260B-6A67-51AF-E10A-0E649B4DE967}"/>
              </a:ext>
            </a:extLst>
          </p:cNvPr>
          <p:cNvSpPr txBox="1"/>
          <p:nvPr/>
        </p:nvSpPr>
        <p:spPr>
          <a:xfrm>
            <a:off x="6305265" y="1551094"/>
            <a:ext cx="5227092" cy="11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我们可以把所有线索和规则写成逻辑公式，然后让 </a:t>
            </a:r>
            <a:r>
              <a: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rPr>
              <a:t>Z3 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自动帮我们推理。</a:t>
            </a:r>
            <a:endParaRPr lang="en-US" altLang="zh-CN" sz="2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E9D61A-F944-74F5-E4BA-35DCF5302CE7}"/>
              </a:ext>
            </a:extLst>
          </p:cNvPr>
          <p:cNvSpPr txBox="1"/>
          <p:nvPr/>
        </p:nvSpPr>
        <p:spPr>
          <a:xfrm>
            <a:off x="6305265" y="3787253"/>
            <a:ext cx="5227092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latin typeface=".萍方-简" panose="020B0400000000000000" pitchFamily="34" charset="-122"/>
                <a:ea typeface=".萍方-简" panose="020B0400000000000000" pitchFamily="34" charset="-122"/>
              </a:defRPr>
            </a:lvl1pPr>
          </a:lstStyle>
          <a:p>
            <a:r>
              <a:rPr lang="en-US" altLang="zh-CN"/>
              <a:t>Z3</a:t>
            </a:r>
            <a:r>
              <a:rPr lang="zh-CN" altLang="en-US"/>
              <a:t>会告诉我们这个问题有解（条件能同时成立）或者无解（条件互相矛盾，不可能成立）</a:t>
            </a:r>
          </a:p>
        </p:txBody>
      </p:sp>
    </p:spTree>
    <p:extLst>
      <p:ext uri="{BB962C8B-B14F-4D97-AF65-F5344CB8AC3E}">
        <p14:creationId xmlns:p14="http://schemas.microsoft.com/office/powerpoint/2010/main" val="253381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EC80C-54C5-F57E-A494-C108AB63C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A90981-6D91-90C7-71E1-01296BC98533}"/>
              </a:ext>
            </a:extLst>
          </p:cNvPr>
          <p:cNvSpPr txBox="1"/>
          <p:nvPr/>
        </p:nvSpPr>
        <p:spPr>
          <a:xfrm>
            <a:off x="230293" y="258092"/>
            <a:ext cx="4016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一、</a:t>
            </a:r>
            <a:r>
              <a:rPr lang="en-US" altLang="zh-CN" sz="44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4400">
                <a:latin typeface=".萍方-简" panose="020B0400000000000000" pitchFamily="34" charset="-122"/>
                <a:ea typeface=".萍方-简" panose="020B0400000000000000" pitchFamily="34" charset="-122"/>
              </a:rPr>
              <a:t>的介绍</a:t>
            </a:r>
            <a:endParaRPr lang="en-US" altLang="zh-CN" sz="44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2E96FA-667F-246B-4368-C1BB4750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4" y="955345"/>
            <a:ext cx="5296663" cy="33164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976993-6825-96E1-C6AB-89B38AAE443B}"/>
              </a:ext>
            </a:extLst>
          </p:cNvPr>
          <p:cNvSpPr txBox="1"/>
          <p:nvPr/>
        </p:nvSpPr>
        <p:spPr>
          <a:xfrm>
            <a:off x="5732060" y="258092"/>
            <a:ext cx="6229647" cy="6005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latin typeface=".萍方-简" panose="020B0400000000000000" pitchFamily="34" charset="-122"/>
                <a:ea typeface=".萍方-简" panose="020B0400000000000000" pitchFamily="34" charset="-122"/>
              </a:rPr>
              <a:t>Cube</a:t>
            </a:r>
            <a:r>
              <a:rPr lang="en-US" altLang="zh-CN" sz="1000" b="1">
                <a:latin typeface=".萍方-简" panose="020B0400000000000000" pitchFamily="34" charset="-122"/>
                <a:ea typeface=".萍方-简" panose="020B0400000000000000" pitchFamily="34" charset="-122"/>
              </a:rPr>
              <a:t> </a:t>
            </a:r>
            <a:r>
              <a:rPr lang="en-US" altLang="zh-CN" sz="2000" b="1">
                <a:latin typeface=".萍方-简" panose="020B0400000000000000" pitchFamily="34" charset="-122"/>
                <a:ea typeface=".萍方-简" panose="020B0400000000000000" pitchFamily="34" charset="-122"/>
              </a:rPr>
              <a:t>&amp; Conquer: </a:t>
            </a:r>
            <a:r>
              <a:rPr lang="zh-CN" altLang="en-US" b="1">
                <a:latin typeface=".萍方-简" panose="020B0400000000000000" pitchFamily="34" charset="-122"/>
                <a:ea typeface=".萍方-简" panose="020B0400000000000000" pitchFamily="34" charset="-122"/>
              </a:rPr>
              <a:t>分而治之</a:t>
            </a:r>
            <a:endParaRPr lang="en-US" altLang="zh-CN" b="1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.萍方-简" panose="020B0400000000000000" pitchFamily="34" charset="-122"/>
                <a:ea typeface=".萍方-简" panose="020B0400000000000000" pitchFamily="34" charset="-122"/>
              </a:rPr>
              <a:t>Then: 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将一个策略的输出作为下一个策略的输入，按顺序依次执行</a:t>
            </a:r>
            <a:endParaRPr lang="en-US" altLang="zh-CN" sz="20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.萍方-简" panose="020B0400000000000000" pitchFamily="34" charset="-122"/>
                <a:ea typeface=".萍方-简" panose="020B0400000000000000" pitchFamily="34" charset="-122"/>
              </a:rPr>
              <a:t>Or: 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在多个策略中​​选择第一个可应用的策略​​执行，是一种“短路”逻辑</a:t>
            </a:r>
            <a:endParaRPr lang="en-US" altLang="zh-CN" sz="20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.萍方-简" panose="020B0400000000000000" pitchFamily="34" charset="-122"/>
                <a:ea typeface=".萍方-简" panose="020B0400000000000000" pitchFamily="34" charset="-122"/>
              </a:rPr>
              <a:t>Probe: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 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检测器​​，它本身不改变目标，而是探测目标的某些属性</a:t>
            </a:r>
            <a:endParaRPr lang="en-US" altLang="zh-CN" sz="20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.萍方-简" panose="020B0400000000000000" pitchFamily="34" charset="-122"/>
                <a:ea typeface=".萍方-简" panose="020B0400000000000000" pitchFamily="34" charset="-122"/>
              </a:rPr>
              <a:t>Parallel Or/Then: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多个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CPU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核心​​同时并行地​​执行多个策略或子目标，以加快求解速度</a:t>
            </a:r>
            <a:endParaRPr lang="en-US" altLang="zh-CN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688150-609C-7153-50A8-3A2ED88B7CE7}"/>
              </a:ext>
            </a:extLst>
          </p:cNvPr>
          <p:cNvSpPr txBox="1"/>
          <p:nvPr/>
        </p:nvSpPr>
        <p:spPr>
          <a:xfrm>
            <a:off x="230293" y="4360460"/>
            <a:ext cx="5113642" cy="235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SMT​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​：可满足性模理论求解器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​​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Fixedpoint​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​：不动点计算（用于递归关系）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​​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NLSat​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​：非线性实数算术求解器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​​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SAT​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​：布尔可满足性求解器</a:t>
            </a:r>
          </a:p>
          <a:p>
            <a:pPr fontAlgn="base">
              <a:lnSpc>
                <a:spcPct val="150000"/>
              </a:lnSpc>
            </a:pP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​​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QSAT​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​：量化布尔公式求解器</a:t>
            </a:r>
          </a:p>
        </p:txBody>
      </p:sp>
    </p:spTree>
    <p:extLst>
      <p:ext uri="{BB962C8B-B14F-4D97-AF65-F5344CB8AC3E}">
        <p14:creationId xmlns:p14="http://schemas.microsoft.com/office/powerpoint/2010/main" val="34654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5C696-8589-E639-7B36-29E36136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7BA5DAE-C1FB-A877-335B-9D411F0D8C3D}"/>
              </a:ext>
            </a:extLst>
          </p:cNvPr>
          <p:cNvSpPr txBox="1"/>
          <p:nvPr/>
        </p:nvSpPr>
        <p:spPr>
          <a:xfrm>
            <a:off x="189653" y="283140"/>
            <a:ext cx="6488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atin typeface=".萍方-简" panose="020B0400000000000000" pitchFamily="34" charset="-122"/>
                <a:ea typeface=".萍方-简" panose="020B0400000000000000" pitchFamily="34" charset="-122"/>
              </a:defRPr>
            </a:lvl1pPr>
          </a:lstStyle>
          <a:p>
            <a:r>
              <a:rPr lang="zh-CN" altLang="en-US"/>
              <a:t>二、</a:t>
            </a:r>
            <a:r>
              <a:rPr lang="en-US" altLang="zh-CN"/>
              <a:t>Z3</a:t>
            </a:r>
            <a:r>
              <a:rPr lang="zh-CN" altLang="en-US"/>
              <a:t>的基础应用</a:t>
            </a:r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AE5EC0-A7BC-0CFA-764C-1562078394F0}"/>
              </a:ext>
            </a:extLst>
          </p:cNvPr>
          <p:cNvSpPr txBox="1"/>
          <p:nvPr/>
        </p:nvSpPr>
        <p:spPr>
          <a:xfrm>
            <a:off x="189653" y="1271589"/>
            <a:ext cx="5438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①在规划问题中的应用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(Rush Hour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拼图问题</a:t>
            </a:r>
            <a:r>
              <a:rPr lang="en-US" altLang="zh-CN" sz="2000">
                <a:latin typeface=".萍方-简" panose="020B0400000000000000" pitchFamily="34" charset="-122"/>
                <a:ea typeface=".萍方-简" panose="020B0400000000000000" pitchFamily="34" charset="-122"/>
              </a:rPr>
              <a:t>)</a:t>
            </a:r>
            <a:r>
              <a:rPr lang="zh-CN" altLang="en-US" sz="2000">
                <a:latin typeface=".萍方-简" panose="020B0400000000000000" pitchFamily="34" charset="-122"/>
                <a:ea typeface=".萍方-简" panose="020B0400000000000000" pitchFamily="34" charset="-122"/>
              </a:rPr>
              <a:t>：</a:t>
            </a:r>
            <a:endParaRPr lang="en-US" altLang="zh-CN" sz="20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6DCB94-9DFC-E770-5023-6570F65B6BE6}"/>
              </a:ext>
            </a:extLst>
          </p:cNvPr>
          <p:cNvSpPr txBox="1"/>
          <p:nvPr/>
        </p:nvSpPr>
        <p:spPr>
          <a:xfrm>
            <a:off x="223519" y="1891848"/>
            <a:ext cx="5012267" cy="15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背景：</a:t>
            </a:r>
            <a:endParaRPr lang="en-US" altLang="zh-CN" sz="16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在一个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6x6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的网格中，通过滑动车辆（水平或垂直方向），让特定的红色车辆（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red_car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）移动到出口位置（此处是第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4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列）。</a:t>
            </a:r>
            <a:endParaRPr lang="en-US" altLang="zh-CN" sz="1600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2E518F-A1EE-336F-FA36-9ED5D2B9B286}"/>
              </a:ext>
            </a:extLst>
          </p:cNvPr>
          <p:cNvSpPr txBox="1"/>
          <p:nvPr/>
        </p:nvSpPr>
        <p:spPr>
          <a:xfrm>
            <a:off x="223519" y="3649149"/>
            <a:ext cx="4944534" cy="15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规则：</a:t>
            </a:r>
            <a:endParaRPr lang="en-US" altLang="zh-CN" sz="16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车辆只能沿其方向移动（水平车左右移，垂直车上下移）。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不能与其他车辆重叠或越界。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02665A-463E-BCD0-1334-8C7E7E9DAB2B}"/>
              </a:ext>
            </a:extLst>
          </p:cNvPr>
          <p:cNvSpPr txBox="1"/>
          <p:nvPr/>
        </p:nvSpPr>
        <p:spPr>
          <a:xfrm>
            <a:off x="223519" y="5211380"/>
            <a:ext cx="462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本质上是一个 状态空间搜索问题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D88805-9B1E-94FB-FF2B-F0B68B61EAE7}"/>
              </a:ext>
            </a:extLst>
          </p:cNvPr>
          <p:cNvGrpSpPr/>
          <p:nvPr/>
        </p:nvGrpSpPr>
        <p:grpSpPr>
          <a:xfrm>
            <a:off x="6497732" y="1891848"/>
            <a:ext cx="5621866" cy="2675925"/>
            <a:chOff x="5872481" y="361474"/>
            <a:chExt cx="5621866" cy="267592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7D7560-2B84-ABB4-FCA6-562971363085}"/>
                </a:ext>
              </a:extLst>
            </p:cNvPr>
            <p:cNvSpPr txBox="1"/>
            <p:nvPr/>
          </p:nvSpPr>
          <p:spPr>
            <a:xfrm>
              <a:off x="5872481" y="361474"/>
              <a:ext cx="5621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定义一个状态谓词</a:t>
              </a:r>
              <a:r>
                <a:rPr lang="en-US" altLang="zh-CN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state</a:t>
              </a: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表示某个车的位置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E62FED1-C863-C47C-BCE6-33DC7A38C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3547" y="809140"/>
              <a:ext cx="4055119" cy="424543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33CE2D6-3F94-89B4-2650-5EF9EBDB23E1}"/>
                </a:ext>
              </a:extLst>
            </p:cNvPr>
            <p:cNvSpPr txBox="1"/>
            <p:nvPr/>
          </p:nvSpPr>
          <p:spPr>
            <a:xfrm>
              <a:off x="5872481" y="1130915"/>
              <a:ext cx="4748106" cy="190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假设某车</a:t>
              </a:r>
              <a:r>
                <a:rPr lang="en-US" altLang="zh-CN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​</a:t>
              </a: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想从位置 𝑖</a:t>
              </a:r>
              <a:r>
                <a:rPr lang="en-US" altLang="zh-CN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 </a:t>
              </a: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移动到位置 𝑗</a:t>
              </a:r>
              <a:r>
                <a:rPr lang="en-US" altLang="zh-CN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 </a:t>
              </a: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，移动合法的条件是：</a:t>
              </a:r>
              <a:endPara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当前状态为</a:t>
              </a:r>
              <a:r>
                <a:rPr lang="en-US" altLang="zh-CN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state(…, i, …)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移动后的格子不被其他车占用</a:t>
              </a:r>
              <a:endPara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不越界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3D93-2D79-6D40-D523-53CCA82F5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8D55D1-EB81-9A40-402D-09017099F983}"/>
              </a:ext>
            </a:extLst>
          </p:cNvPr>
          <p:cNvSpPr txBox="1"/>
          <p:nvPr/>
        </p:nvSpPr>
        <p:spPr>
          <a:xfrm>
            <a:off x="189653" y="283140"/>
            <a:ext cx="6488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atin typeface=".萍方-简" panose="020B0400000000000000" pitchFamily="34" charset="-122"/>
                <a:ea typeface=".萍方-简" panose="020B0400000000000000" pitchFamily="34" charset="-122"/>
              </a:defRPr>
            </a:lvl1pPr>
          </a:lstStyle>
          <a:p>
            <a:r>
              <a:rPr lang="zh-CN" altLang="en-US"/>
              <a:t>二、</a:t>
            </a:r>
            <a:r>
              <a:rPr lang="en-US" altLang="zh-CN"/>
              <a:t>Z3</a:t>
            </a:r>
            <a:r>
              <a:rPr lang="zh-CN" altLang="en-US"/>
              <a:t>的基础应用</a:t>
            </a:r>
            <a:endParaRPr lang="en-US" altLang="zh-CN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AF3F10-47C8-E1F2-3B1E-877A6A5C96DB}"/>
              </a:ext>
            </a:extLst>
          </p:cNvPr>
          <p:cNvSpPr txBox="1"/>
          <p:nvPr/>
        </p:nvSpPr>
        <p:spPr>
          <a:xfrm>
            <a:off x="5013959" y="1322986"/>
            <a:ext cx="1940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.萍方-简" panose="020B0400000000000000" pitchFamily="34" charset="-122"/>
                <a:ea typeface=".萍方-简" panose="020B0400000000000000" pitchFamily="34" charset="-122"/>
              </a:rPr>
              <a:t>谓词逻辑</a:t>
            </a:r>
            <a:r>
              <a:rPr lang="en-US" altLang="zh-CN" sz="2800" b="1">
                <a:latin typeface=".萍方-简" panose="020B0400000000000000" pitchFamily="34" charset="-122"/>
                <a:ea typeface=".萍方-简" panose="020B0400000000000000" pitchFamily="34" charset="-122"/>
              </a:rPr>
              <a:t>:</a:t>
            </a:r>
            <a:endParaRPr lang="zh-CN" altLang="en-US" sz="2800" b="1"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681A4FE-23DF-CAC3-1380-9D121C2B3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68" y="1863406"/>
            <a:ext cx="9735064" cy="8185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3A5371-C833-17CD-C135-FF523505613B}"/>
              </a:ext>
            </a:extLst>
          </p:cNvPr>
          <p:cNvSpPr txBox="1"/>
          <p:nvPr/>
        </p:nvSpPr>
        <p:spPr>
          <a:xfrm>
            <a:off x="5013959" y="3066326"/>
            <a:ext cx="183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.萍方-简" panose="020B0400000000000000" pitchFamily="34" charset="-122"/>
                <a:ea typeface=".萍方-简" panose="020B0400000000000000" pitchFamily="34" charset="-122"/>
              </a:rPr>
              <a:t>横向移动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C9804E-0F0F-5C1E-5B00-76AA9DE52962}"/>
              </a:ext>
            </a:extLst>
          </p:cNvPr>
          <p:cNvSpPr txBox="1"/>
          <p:nvPr/>
        </p:nvSpPr>
        <p:spPr>
          <a:xfrm>
            <a:off x="5095239" y="4690568"/>
            <a:ext cx="177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.萍方-简" panose="020B0400000000000000" pitchFamily="34" charset="-122"/>
                <a:ea typeface=".萍方-简" panose="020B0400000000000000" pitchFamily="34" charset="-122"/>
              </a:rPr>
              <a:t>纵向移动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622E00-51A0-D55F-097A-BF209C32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9546"/>
            <a:ext cx="12192000" cy="7166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B0D47A-FA96-6BA0-5660-5093B8B3B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66" y="5304679"/>
            <a:ext cx="11844868" cy="7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0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099B-D54D-713E-2650-D3FF7B203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499221-496D-4DB2-3501-412604A7922D}"/>
              </a:ext>
            </a:extLst>
          </p:cNvPr>
          <p:cNvSpPr txBox="1"/>
          <p:nvPr/>
        </p:nvSpPr>
        <p:spPr>
          <a:xfrm>
            <a:off x="189653" y="283140"/>
            <a:ext cx="6488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atin typeface=".萍方-简" panose="020B0400000000000000" pitchFamily="34" charset="-122"/>
                <a:ea typeface=".萍方-简" panose="020B0400000000000000" pitchFamily="34" charset="-122"/>
              </a:defRPr>
            </a:lvl1pPr>
          </a:lstStyle>
          <a:p>
            <a:r>
              <a:rPr lang="zh-CN" altLang="en-US"/>
              <a:t>二、</a:t>
            </a:r>
            <a:r>
              <a:rPr lang="en-US" altLang="zh-CN"/>
              <a:t>Z3</a:t>
            </a:r>
            <a:r>
              <a:rPr lang="zh-CN" altLang="en-US"/>
              <a:t>的基础应用</a:t>
            </a:r>
            <a:endParaRPr lang="en-US" altLang="zh-CN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F5BB098-B376-1E25-05C5-D9B457986C28}"/>
              </a:ext>
            </a:extLst>
          </p:cNvPr>
          <p:cNvGrpSpPr/>
          <p:nvPr/>
        </p:nvGrpSpPr>
        <p:grpSpPr>
          <a:xfrm>
            <a:off x="189653" y="1514834"/>
            <a:ext cx="5012267" cy="3226387"/>
            <a:chOff x="6461760" y="1210034"/>
            <a:chExt cx="5012267" cy="322638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3E6146D-3B1D-80C3-CCE6-FDD8480F2879}"/>
                </a:ext>
              </a:extLst>
            </p:cNvPr>
            <p:cNvSpPr txBox="1"/>
            <p:nvPr/>
          </p:nvSpPr>
          <p:spPr>
            <a:xfrm>
              <a:off x="6461760" y="1210034"/>
              <a:ext cx="4578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.萍方-简" panose="020B0400000000000000" pitchFamily="34" charset="-122"/>
                  <a:ea typeface=".萍方-简" panose="020B0400000000000000" pitchFamily="34" charset="-122"/>
                </a:rPr>
                <a:t>②在图论中的应用</a:t>
              </a:r>
              <a:r>
                <a:rPr lang="en-US" altLang="zh-CN" sz="2400">
                  <a:latin typeface=".萍方-简" panose="020B0400000000000000" pitchFamily="34" charset="-122"/>
                  <a:ea typeface=".萍方-简" panose="020B0400000000000000" pitchFamily="34" charset="-122"/>
                </a:rPr>
                <a:t>(</a:t>
              </a:r>
              <a:r>
                <a:rPr lang="zh-CN" altLang="en-US" sz="2400">
                  <a:latin typeface=".萍方-简" panose="020B0400000000000000" pitchFamily="34" charset="-122"/>
                  <a:ea typeface=".萍方-简" panose="020B0400000000000000" pitchFamily="34" charset="-122"/>
                </a:rPr>
                <a:t>哈密顿环</a:t>
              </a:r>
              <a:r>
                <a:rPr lang="en-US" altLang="zh-CN" sz="2400">
                  <a:latin typeface=".萍方-简" panose="020B0400000000000000" pitchFamily="34" charset="-122"/>
                  <a:ea typeface=".萍方-简" panose="020B0400000000000000" pitchFamily="34" charset="-122"/>
                </a:rPr>
                <a:t>)</a:t>
              </a:r>
              <a:r>
                <a:rPr lang="zh-CN" altLang="en-US" sz="2400">
                  <a:latin typeface=".萍方-简" panose="020B0400000000000000" pitchFamily="34" charset="-122"/>
                  <a:ea typeface=".萍方-简" panose="020B0400000000000000" pitchFamily="34" charset="-122"/>
                </a:rPr>
                <a:t>：</a:t>
              </a:r>
              <a:endParaRPr lang="en-US" altLang="zh-CN" sz="2400">
                <a:latin typeface=".萍方-简" panose="020B0400000000000000" pitchFamily="34" charset="-122"/>
                <a:ea typeface=".萍方-简" panose="020B04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7502A38-3AF9-0E26-FAC6-51ACC46D6319}"/>
                </a:ext>
              </a:extLst>
            </p:cNvPr>
            <p:cNvSpPr txBox="1"/>
            <p:nvPr/>
          </p:nvSpPr>
          <p:spPr>
            <a:xfrm>
              <a:off x="6461760" y="2255683"/>
              <a:ext cx="5012267" cy="1166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背景：</a:t>
              </a:r>
              <a:endPara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.萍方-简" panose="020B0400000000000000" pitchFamily="34" charset="-122"/>
                  <a:ea typeface=".萍方-简" panose="020B0400000000000000" pitchFamily="34" charset="-122"/>
                </a:rPr>
                <a:t>在一个图中找到一条路径，使得每个顶点恰好访问一次，且最后回到起点。</a:t>
              </a:r>
              <a:endPara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3A2009-4AD9-C4C7-18DF-CAA435EBCC71}"/>
                </a:ext>
              </a:extLst>
            </p:cNvPr>
            <p:cNvSpPr txBox="1"/>
            <p:nvPr/>
          </p:nvSpPr>
          <p:spPr>
            <a:xfrm>
              <a:off x="6461760" y="4097867"/>
              <a:ext cx="4944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FF0000"/>
                  </a:solidFill>
                  <a:latin typeface=".萍方-简" panose="020B0400000000000000" pitchFamily="34" charset="-122"/>
                  <a:ea typeface=".萍方-简" panose="020B0400000000000000" pitchFamily="34" charset="-122"/>
                </a:rPr>
                <a:t>NP</a:t>
              </a:r>
              <a:r>
                <a:rPr lang="zh-CN" altLang="en-US" sz="1600">
                  <a:solidFill>
                    <a:srgbClr val="FF0000"/>
                  </a:solidFill>
                  <a:latin typeface=".萍方-简" panose="020B0400000000000000" pitchFamily="34" charset="-122"/>
                  <a:ea typeface=".萍方-简" panose="020B0400000000000000" pitchFamily="34" charset="-122"/>
                </a:rPr>
                <a:t>问题。在图论、组合优化、网络设计中很重要。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98BBCE1-2680-9123-EF82-97FEAB917B16}"/>
              </a:ext>
            </a:extLst>
          </p:cNvPr>
          <p:cNvSpPr txBox="1"/>
          <p:nvPr/>
        </p:nvSpPr>
        <p:spPr>
          <a:xfrm>
            <a:off x="6096000" y="792480"/>
            <a:ext cx="581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Hamiltonian Cycle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要求每个顶点的下一步在它的邻居中。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4B51786-8C7B-D78D-59C1-3E259A42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6139771" y="1344866"/>
            <a:ext cx="5723977" cy="46166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1F18F1A-5AE0-08EB-8D20-881E94B52A50}"/>
              </a:ext>
            </a:extLst>
          </p:cNvPr>
          <p:cNvSpPr txBox="1"/>
          <p:nvPr/>
        </p:nvSpPr>
        <p:spPr>
          <a:xfrm>
            <a:off x="6102774" y="1994417"/>
            <a:ext cx="4185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这是一个析取：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F558147-213C-6A18-0115-0EAC7056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82" y="2515855"/>
            <a:ext cx="3093921" cy="75047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FC381D7-CAAB-DA81-0B69-EF3B308A9A4F}"/>
              </a:ext>
            </a:extLst>
          </p:cNvPr>
          <p:cNvSpPr txBox="1"/>
          <p:nvPr/>
        </p:nvSpPr>
        <p:spPr>
          <a:xfrm>
            <a:off x="6102774" y="3416889"/>
            <a:ext cx="309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对所有顶点 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i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又是一个合取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D625E9C-5B61-AC64-00DB-28FCF10A0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7057815" y="3886678"/>
            <a:ext cx="3093921" cy="73898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74A60D3-BD7C-7D4F-678F-CA685EFBFA3B}"/>
              </a:ext>
            </a:extLst>
          </p:cNvPr>
          <p:cNvSpPr txBox="1"/>
          <p:nvPr/>
        </p:nvSpPr>
        <p:spPr>
          <a:xfrm>
            <a:off x="6096000" y="4839361"/>
            <a:ext cx="374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.萍方-简" panose="020B0400000000000000" pitchFamily="34" charset="-122"/>
                <a:ea typeface=".萍方-简" panose="020B0400000000000000" pitchFamily="34" charset="-122"/>
              </a:rPr>
              <a:t>完整公式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21B0432-840E-C45B-ABDE-373EEF42D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427" y="5309150"/>
            <a:ext cx="4768426" cy="10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2274-50A4-9336-78D7-E29940432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305AC8-ECB4-2146-BD48-F0884A357F5F}"/>
              </a:ext>
            </a:extLst>
          </p:cNvPr>
          <p:cNvSpPr txBox="1"/>
          <p:nvPr/>
        </p:nvSpPr>
        <p:spPr>
          <a:xfrm>
            <a:off x="189653" y="283140"/>
            <a:ext cx="6488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atin typeface=".萍方-简" panose="020B0400000000000000" pitchFamily="34" charset="-122"/>
                <a:ea typeface=".萍方-简" panose="020B0400000000000000" pitchFamily="34" charset="-122"/>
              </a:defRPr>
            </a:lvl1pPr>
          </a:lstStyle>
          <a:p>
            <a:r>
              <a:rPr lang="zh-CN" altLang="en-US"/>
              <a:t>二、</a:t>
            </a:r>
            <a:r>
              <a:rPr lang="en-US" altLang="zh-CN"/>
              <a:t>Z3</a:t>
            </a:r>
            <a:r>
              <a:rPr lang="zh-CN" altLang="en-US"/>
              <a:t>的基础应用</a:t>
            </a:r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5A9637-F735-6726-F6F5-E5A38823E356}"/>
              </a:ext>
            </a:extLst>
          </p:cNvPr>
          <p:cNvSpPr txBox="1"/>
          <p:nvPr/>
        </p:nvSpPr>
        <p:spPr>
          <a:xfrm>
            <a:off x="189653" y="1270262"/>
            <a:ext cx="4578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③在组合优化方面的应用：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0A50D0-E87A-0546-08C9-6E82D3CF1257}"/>
              </a:ext>
            </a:extLst>
          </p:cNvPr>
          <p:cNvSpPr txBox="1"/>
          <p:nvPr/>
        </p:nvSpPr>
        <p:spPr>
          <a:xfrm>
            <a:off x="551180" y="1942221"/>
            <a:ext cx="7221220" cy="116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全间隔数列问题：</a:t>
            </a:r>
            <a:endParaRPr lang="en-US" altLang="zh-CN" sz="16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每个元素是从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0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到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n-1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的整数</a:t>
            </a:r>
            <a:endParaRPr lang="en-US" altLang="zh-CN" sz="16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邻接元素之间的差的绝对值互不相同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46A93D-894F-485A-C8F5-98FADD5A75F1}"/>
              </a:ext>
            </a:extLst>
          </p:cNvPr>
          <p:cNvSpPr txBox="1"/>
          <p:nvPr/>
        </p:nvSpPr>
        <p:spPr>
          <a:xfrm>
            <a:off x="551180" y="3434716"/>
            <a:ext cx="5727700" cy="96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Z3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的处理方式：</a:t>
            </a:r>
            <a:endParaRPr lang="en-US" altLang="zh-CN" sz="1600"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1.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 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Z3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会创建一系列逻辑变量</a:t>
            </a:r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 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DA2EDB0-D3AD-FFF2-9C99-8738B3B382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961627"/>
              </p:ext>
            </p:extLst>
          </p:nvPr>
        </p:nvGraphicFramePr>
        <p:xfrm>
          <a:off x="3218258" y="3945961"/>
          <a:ext cx="431643" cy="45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241200" progId="Equation.DSMT4">
                  <p:embed/>
                </p:oleObj>
              </mc:Choice>
              <mc:Fallback>
                <p:oleObj name="Equation" r:id="rId2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18258" y="3945961"/>
                        <a:ext cx="431643" cy="455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8FC1B1A9-5697-F10C-6BC7-99E7A2BD9D81}"/>
              </a:ext>
            </a:extLst>
          </p:cNvPr>
          <p:cNvSpPr txBox="1"/>
          <p:nvPr/>
        </p:nvSpPr>
        <p:spPr>
          <a:xfrm>
            <a:off x="551180" y="4469317"/>
            <a:ext cx="55448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2.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 然后添加约束：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每个数字 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i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只能出现在一个位置；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每个位置 </a:t>
            </a:r>
            <a:r>
              <a:rPr lang="en-US" altLang="zh-CN" sz="1600">
                <a:latin typeface=".萍方-简" panose="020B0400000000000000" pitchFamily="34" charset="-122"/>
                <a:ea typeface=".萍方-简" panose="020B0400000000000000" pitchFamily="34" charset="-122"/>
              </a:rPr>
              <a:t>j </a:t>
            </a: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只能有一个数字；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.萍方-简" panose="020B0400000000000000" pitchFamily="34" charset="-122"/>
                <a:ea typeface=".萍方-简" panose="020B0400000000000000" pitchFamily="34" charset="-122"/>
              </a:rPr>
              <a:t>相邻位置的差的绝对值都不相同。</a:t>
            </a:r>
          </a:p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99AF11-6AA6-6F6B-079F-F42C03253F60}"/>
              </a:ext>
            </a:extLst>
          </p:cNvPr>
          <p:cNvSpPr txBox="1"/>
          <p:nvPr/>
        </p:nvSpPr>
        <p:spPr>
          <a:xfrm>
            <a:off x="6480810" y="3013501"/>
            <a:ext cx="4903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符合条件的数列有：</a:t>
            </a:r>
            <a:endParaRPr lang="en-US" altLang="zh-CN" sz="2400">
              <a:solidFill>
                <a:srgbClr val="FF0000"/>
              </a:solidFill>
              <a:latin typeface=".萍方-简" panose="020B0400000000000000" pitchFamily="34" charset="-122"/>
              <a:ea typeface=".萍方-简" panose="020B0400000000000000" pitchFamily="34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(0,3,1,2)</a:t>
            </a:r>
            <a:r>
              <a:rPr lang="zh-CN" altLang="en-US" sz="2400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和</a:t>
            </a:r>
            <a:r>
              <a:rPr lang="en-US" altLang="zh-CN" sz="2400">
                <a:solidFill>
                  <a:srgbClr val="FF0000"/>
                </a:solidFill>
                <a:latin typeface=".萍方-简" panose="020B0400000000000000" pitchFamily="34" charset="-122"/>
                <a:ea typeface=".萍方-简" panose="020B0400000000000000" pitchFamily="34" charset="-122"/>
              </a:rPr>
              <a:t>(2,0,3,1)</a:t>
            </a:r>
            <a:endParaRPr lang="zh-CN" altLang="en-US" sz="2400">
              <a:solidFill>
                <a:srgbClr val="FF0000"/>
              </a:solidFill>
              <a:latin typeface=".萍方-简" panose="020B0400000000000000" pitchFamily="34" charset="-122"/>
              <a:ea typeface=".萍方-简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77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061BF-F8E2-4D89-3FC2-BA858BEC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602254-2F6F-BD54-8781-15250BA6A188}"/>
              </a:ext>
            </a:extLst>
          </p:cNvPr>
          <p:cNvSpPr txBox="1"/>
          <p:nvPr/>
        </p:nvSpPr>
        <p:spPr>
          <a:xfrm>
            <a:off x="189653" y="283140"/>
            <a:ext cx="6488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atin typeface=".萍方-简" panose="020B0400000000000000" pitchFamily="34" charset="-122"/>
                <a:ea typeface=".萍方-简" panose="020B0400000000000000" pitchFamily="34" charset="-122"/>
              </a:defRPr>
            </a:lvl1pPr>
          </a:lstStyle>
          <a:p>
            <a:r>
              <a:rPr lang="zh-CN" altLang="en-US"/>
              <a:t>二、</a:t>
            </a:r>
            <a:r>
              <a:rPr lang="en-US" altLang="zh-CN"/>
              <a:t>Z3</a:t>
            </a:r>
            <a:r>
              <a:rPr lang="zh-CN" altLang="en-US"/>
              <a:t>的基础应用</a:t>
            </a:r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D1EF59-11FD-C896-797C-FA14690E1D6D}"/>
              </a:ext>
            </a:extLst>
          </p:cNvPr>
          <p:cNvSpPr txBox="1"/>
          <p:nvPr/>
        </p:nvSpPr>
        <p:spPr>
          <a:xfrm>
            <a:off x="189653" y="1270262"/>
            <a:ext cx="4578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.萍方-简" panose="020B0400000000000000" pitchFamily="34" charset="-122"/>
                <a:ea typeface=".萍方-简" panose="020B0400000000000000" pitchFamily="34" charset="-122"/>
              </a:rPr>
              <a:t>③在组合优化方面的应用：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741E156-178F-0B74-63F9-EEC83324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9" y="2692468"/>
            <a:ext cx="6998971" cy="10846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3660333-2B54-8A31-91AC-D667B355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9" y="1855599"/>
            <a:ext cx="3118729" cy="7131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D02EF1C-AA18-F959-7C2F-2F2206B7E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9" y="3777137"/>
            <a:ext cx="10107752" cy="22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80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763</Words>
  <Application>Microsoft Office PowerPoint</Application>
  <PresentationFormat>宽屏</PresentationFormat>
  <Paragraphs>89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.萍方-简</vt:lpstr>
      <vt:lpstr>Arial</vt:lpstr>
      <vt:lpstr>等线 Light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梓霖 黄</dc:creator>
  <cp:lastModifiedBy>梓霖 黄</cp:lastModifiedBy>
  <cp:revision>10</cp:revision>
  <dcterms:created xsi:type="dcterms:W3CDTF">2025-10-25T12:22:48Z</dcterms:created>
  <dcterms:modified xsi:type="dcterms:W3CDTF">2025-10-27T07:00:03Z</dcterms:modified>
</cp:coreProperties>
</file>